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8138160" y="0"/>
            <a:ext cx="405353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957255" y="5623560"/>
            <a:ext cx="777240" cy="77724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9338" y="5825642"/>
            <a:ext cx="373075" cy="37307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40080" y="1965960"/>
            <a:ext cx="6949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ФЕНОМЕН</a:t>
            </a:r>
            <a:endParaRPr lang="en-US" sz="5400" dirty="0"/>
          </a:p>
        </p:txBody>
      </p:sp>
      <p:sp>
        <p:nvSpPr>
          <p:cNvPr id="6" name="Text 2"/>
          <p:cNvSpPr/>
          <p:nvPr/>
        </p:nvSpPr>
        <p:spPr>
          <a:xfrm>
            <a:off x="658368" y="2788920"/>
            <a:ext cx="6949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Управляем импортом. Вы владеете сделкой.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658368" y="3246120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Внешний отдел ВЭД для сложных импортных проектов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658368" y="3886200"/>
            <a:ext cx="644652" cy="384048"/>
          </a:xfrm>
          <a:prstGeom prst="roundRect">
            <a:avLst>
              <a:gd name="adj" fmla="val 19048"/>
            </a:avLst>
          </a:prstGeom>
          <a:ln w="12700">
            <a:solidFill>
              <a:srgbClr val="E8823D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58368" y="3886200"/>
            <a:ext cx="6446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КИТАЙ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1467612" y="3886200"/>
            <a:ext cx="740664" cy="384048"/>
          </a:xfrm>
          <a:prstGeom prst="roundRect">
            <a:avLst>
              <a:gd name="adj" fmla="val 19048"/>
            </a:avLst>
          </a:prstGeom>
          <a:ln w="12700">
            <a:solidFill>
              <a:srgbClr val="E8823D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467612" y="3886200"/>
            <a:ext cx="7406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ЕВРОПА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2372868" y="3886200"/>
            <a:ext cx="452628" cy="384048"/>
          </a:xfrm>
          <a:prstGeom prst="roundRect">
            <a:avLst>
              <a:gd name="adj" fmla="val 19048"/>
            </a:avLst>
          </a:prstGeom>
          <a:ln w="12700">
            <a:solidFill>
              <a:srgbClr val="E8823D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2372868" y="3886200"/>
            <a:ext cx="4526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США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2990088" y="3886200"/>
            <a:ext cx="1316736" cy="384048"/>
          </a:xfrm>
          <a:prstGeom prst="roundRect">
            <a:avLst>
              <a:gd name="adj" fmla="val 19048"/>
            </a:avLst>
          </a:prstGeom>
          <a:ln w="12700">
            <a:solidFill>
              <a:srgbClr val="E8823D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2990088" y="3886200"/>
            <a:ext cx="13167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ДРУГИЕ РЫНКИ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658368" y="461772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технического задания и поиска производителя до поставки на склад и закрывающих документов.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658368" y="6172200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«ФЕНОМЕН»   ·   PHENOMEN.OOO@YA.RU   ·   +7 912 480 48 32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НАЧАЛО РАБОТЫ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Есть импортный проект?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Начнём с вашей задачи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257800" cy="4160520"/>
          </a:xfrm>
          <a:prstGeom prst="roundRect">
            <a:avLst>
              <a:gd name="adj" fmla="val 2198"/>
            </a:avLst>
          </a:prstGeom>
          <a:solidFill>
            <a:srgbClr val="242E45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2402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5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РАССКАЖИТЕ НАМ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960120" y="2807208"/>
            <a:ext cx="329184" cy="329184"/>
          </a:xfrm>
          <a:prstGeom prst="ellipse">
            <a:avLst/>
          </a:prstGeom>
          <a:solidFill>
            <a:srgbClr val="3A2E22"/>
          </a:solidFill>
          <a:ln w="12700">
            <a:solidFill>
              <a:srgbClr val="E882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280720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417320" y="2788920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купить?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60120" y="3429000"/>
            <a:ext cx="329184" cy="329184"/>
          </a:xfrm>
          <a:prstGeom prst="ellipse">
            <a:avLst/>
          </a:prstGeom>
          <a:solidFill>
            <a:srgbClr val="3A2E22"/>
          </a:solidFill>
          <a:ln w="12700">
            <a:solidFill>
              <a:srgbClr val="E882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34290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417320" y="3410712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Где?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60120" y="4050792"/>
            <a:ext cx="329184" cy="329184"/>
          </a:xfrm>
          <a:prstGeom prst="ellipse">
            <a:avLst/>
          </a:prstGeom>
          <a:solidFill>
            <a:srgbClr val="3A2E22"/>
          </a:solidFill>
          <a:ln w="12700">
            <a:solidFill>
              <a:srgbClr val="E882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40507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417320" y="4032504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каком объёме?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960120" y="4672584"/>
            <a:ext cx="329184" cy="329184"/>
          </a:xfrm>
          <a:prstGeom prst="ellipse">
            <a:avLst/>
          </a:prstGeom>
          <a:solidFill>
            <a:srgbClr val="3A2E22"/>
          </a:solidFill>
          <a:ln w="12700">
            <a:solidFill>
              <a:srgbClr val="E882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0120" y="467258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417320" y="4654296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каких целей?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960120" y="5294376"/>
            <a:ext cx="329184" cy="329184"/>
          </a:xfrm>
          <a:prstGeom prst="ellipse">
            <a:avLst/>
          </a:prstGeom>
          <a:solidFill>
            <a:srgbClr val="3A2E22"/>
          </a:solidFill>
          <a:ln w="12700">
            <a:solidFill>
              <a:srgbClr val="E8823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60120" y="529437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417320" y="5276088"/>
            <a:ext cx="4160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Какие сроки и ограничения?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355080" y="196596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3A2E22"/>
          </a:solidFill>
          <a:ln w="12700">
            <a:solidFill>
              <a:srgbClr val="E8823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29400" y="219456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5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ОПРЕДЕЛИМ</a:t>
            </a:r>
            <a:endParaRPr lang="en-US" sz="1250" dirty="0"/>
          </a:p>
        </p:txBody>
      </p:sp>
      <p:pic>
        <p:nvPicPr>
          <p:cNvPr id="2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2670048"/>
            <a:ext cx="201168" cy="201168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6922008" y="2651760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искать и как построить сделку</a:t>
            </a:r>
            <a:endParaRPr lang="en-US" sz="1200" dirty="0"/>
          </a:p>
        </p:txBody>
      </p:sp>
      <p:pic>
        <p:nvPicPr>
          <p:cNvPr id="2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3054096"/>
            <a:ext cx="201168" cy="201168"/>
          </a:xfrm>
          <a:prstGeom prst="rect">
            <a:avLst/>
          </a:prstGeom>
        </p:spPr>
      </p:pic>
      <p:sp>
        <p:nvSpPr>
          <p:cNvPr id="27" name="Text 23"/>
          <p:cNvSpPr/>
          <p:nvPr/>
        </p:nvSpPr>
        <p:spPr>
          <a:xfrm>
            <a:off x="6922008" y="3035808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Сколько будет стоить поставка</a:t>
            </a:r>
            <a:endParaRPr lang="en-US" sz="1200" dirty="0"/>
          </a:p>
        </p:txBody>
      </p:sp>
      <p:pic>
        <p:nvPicPr>
          <p:cNvPr id="2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3438144"/>
            <a:ext cx="201168" cy="201168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6922008" y="3419856"/>
            <a:ext cx="4434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Какие риски нужно учесть</a:t>
            </a:r>
            <a:endParaRPr lang="en-US" sz="1200" dirty="0"/>
          </a:p>
        </p:txBody>
      </p:sp>
      <p:sp>
        <p:nvSpPr>
          <p:cNvPr id="30" name="Shape 25"/>
          <p:cNvSpPr/>
          <p:nvPr/>
        </p:nvSpPr>
        <p:spPr>
          <a:xfrm>
            <a:off x="6355080" y="4160520"/>
            <a:ext cx="5257800" cy="1965960"/>
          </a:xfrm>
          <a:prstGeom prst="roundRect">
            <a:avLst>
              <a:gd name="adj" fmla="val 4651"/>
            </a:avLst>
          </a:prstGeom>
          <a:solidFill>
            <a:srgbClr val="242E45"/>
          </a:solidFill>
          <a:ln/>
        </p:spPr>
      </p:sp>
      <p:sp>
        <p:nvSpPr>
          <p:cNvPr id="31" name="Text 26"/>
          <p:cNvSpPr/>
          <p:nvPr/>
        </p:nvSpPr>
        <p:spPr>
          <a:xfrm>
            <a:off x="6629400" y="438912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3FA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ПРОЗРАЧНАЯ МОДЕЛЬ РАБОТЫ</a:t>
            </a:r>
            <a:endParaRPr lang="en-US" sz="1250" dirty="0"/>
          </a:p>
        </p:txBody>
      </p:sp>
      <p:sp>
        <p:nvSpPr>
          <p:cNvPr id="32" name="Text 27"/>
          <p:cNvSpPr/>
          <p:nvPr/>
        </p:nvSpPr>
        <p:spPr>
          <a:xfrm>
            <a:off x="6629400" y="4782312"/>
            <a:ext cx="4709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Перед каждым этапом вы понимаете: что делаем · сколько это стоит · какие внешние расходы потребуются.</a:t>
            </a:r>
            <a:endParaRPr lang="en-US" sz="1150" dirty="0"/>
          </a:p>
        </p:txBody>
      </p:sp>
      <p:sp>
        <p:nvSpPr>
          <p:cNvPr id="33" name="Text 28"/>
          <p:cNvSpPr/>
          <p:nvPr/>
        </p:nvSpPr>
        <p:spPr>
          <a:xfrm>
            <a:off x="6629400" y="5394960"/>
            <a:ext cx="4709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i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 напрямую оплачиваете согласованных исполнителей. ФЕНОМЕН получает вознаграждение за управление проектом.</a:t>
            </a:r>
            <a:endParaRPr lang="en-US" sz="1150" dirty="0"/>
          </a:p>
        </p:txBody>
      </p:sp>
      <p:sp>
        <p:nvSpPr>
          <p:cNvPr id="34" name="Text 29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900" dirty="0"/>
          </a:p>
        </p:txBody>
      </p:sp>
      <p:sp>
        <p:nvSpPr>
          <p:cNvPr id="35" name="Text 30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023360" cy="6858000"/>
          </a:xfrm>
          <a:prstGeom prst="rect">
            <a:avLst/>
          </a:prstGeom>
          <a:solidFill>
            <a:srgbClr val="222C42"/>
          </a:solidFill>
          <a:ln/>
        </p:spPr>
      </p:sp>
      <p:sp>
        <p:nvSpPr>
          <p:cNvPr id="3" name="Shape 1"/>
          <p:cNvSpPr/>
          <p:nvPr/>
        </p:nvSpPr>
        <p:spPr>
          <a:xfrm>
            <a:off x="1737360" y="2880360"/>
            <a:ext cx="1463040" cy="146304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7750" y="3260750"/>
            <a:ext cx="702259" cy="70225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0" y="2286000"/>
            <a:ext cx="6858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ФЕНОМЕН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4590288" y="301752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Управляем импортом. Вы владеете сделкой.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4572000" y="3703320"/>
            <a:ext cx="365760" cy="365760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098" y="3798418"/>
            <a:ext cx="175565" cy="17556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074920" y="3685032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ООО «ФЕНОМЕН»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4572000" y="4206240"/>
            <a:ext cx="365760" cy="365760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098" y="4301338"/>
            <a:ext cx="175565" cy="17556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074920" y="4187952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PHENOMEN.OOO@YA.RU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4572000" y="4709160"/>
            <a:ext cx="365760" cy="365760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098" y="4804258"/>
            <a:ext cx="175565" cy="17556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5074920" y="4690872"/>
            <a:ext cx="5486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+7 912 480 48 32</a:t>
            </a:r>
            <a:endParaRPr lang="en-US" sz="1350" dirty="0"/>
          </a:p>
        </p:txBody>
      </p:sp>
      <p:sp>
        <p:nvSpPr>
          <p:cNvPr id="16" name="Text 10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900" dirty="0"/>
          </a:p>
        </p:txBody>
      </p:sp>
      <p:sp>
        <p:nvSpPr>
          <p:cNvPr id="17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КОНТЕКСТ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Импорт — это не просто купить товар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 одной поставкой стоит десяток решений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444240" cy="1600200"/>
          </a:xfrm>
          <a:prstGeom prst="roundRect">
            <a:avLst>
              <a:gd name="adj" fmla="val 4571"/>
            </a:avLst>
          </a:prstGeom>
          <a:solidFill>
            <a:srgbClr val="242E45"/>
          </a:solidFill>
          <a:ln/>
        </p:spPr>
      </p:sp>
      <p:sp>
        <p:nvSpPr>
          <p:cNvPr id="6" name="Shape 4"/>
          <p:cNvSpPr/>
          <p:nvPr/>
        </p:nvSpPr>
        <p:spPr>
          <a:xfrm>
            <a:off x="896112" y="222199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513" y="2369393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96112" y="2880360"/>
            <a:ext cx="2932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ПОСТАВЩИК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96112" y="3172968"/>
            <a:ext cx="29321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Кого выбрать? Можно ли ему доверять?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4404360" y="1965960"/>
            <a:ext cx="3444240" cy="1600200"/>
          </a:xfrm>
          <a:prstGeom prst="roundRect">
            <a:avLst>
              <a:gd name="adj" fmla="val 4571"/>
            </a:avLst>
          </a:prstGeom>
          <a:solidFill>
            <a:srgbClr val="242E45"/>
          </a:solidFill>
          <a:ln/>
        </p:spPr>
      </p:sp>
      <p:sp>
        <p:nvSpPr>
          <p:cNvPr id="11" name="Shape 8"/>
          <p:cNvSpPr/>
          <p:nvPr/>
        </p:nvSpPr>
        <p:spPr>
          <a:xfrm>
            <a:off x="4660392" y="222199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793" y="2369393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60392" y="2880360"/>
            <a:ext cx="2932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ТЕХНИКА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660392" y="3172968"/>
            <a:ext cx="29321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Соответствует ли оборудование задаче?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8168640" y="1965960"/>
            <a:ext cx="3444240" cy="1600200"/>
          </a:xfrm>
          <a:prstGeom prst="roundRect">
            <a:avLst>
              <a:gd name="adj" fmla="val 4571"/>
            </a:avLst>
          </a:prstGeom>
          <a:solidFill>
            <a:srgbClr val="242E45"/>
          </a:solidFill>
          <a:ln/>
        </p:spPr>
      </p:sp>
      <p:sp>
        <p:nvSpPr>
          <p:cNvPr id="16" name="Shape 12"/>
          <p:cNvSpPr/>
          <p:nvPr/>
        </p:nvSpPr>
        <p:spPr>
          <a:xfrm>
            <a:off x="8424672" y="222199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073" y="2369393"/>
            <a:ext cx="272125" cy="27212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424672" y="2880360"/>
            <a:ext cx="2932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КОНТРАКТ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8424672" y="3172968"/>
            <a:ext cx="29321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зафиксировать условия сделки?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640080" y="3886200"/>
            <a:ext cx="3444240" cy="1600200"/>
          </a:xfrm>
          <a:prstGeom prst="roundRect">
            <a:avLst>
              <a:gd name="adj" fmla="val 4571"/>
            </a:avLst>
          </a:prstGeom>
          <a:solidFill>
            <a:srgbClr val="242E45"/>
          </a:solidFill>
          <a:ln/>
        </p:spPr>
      </p:sp>
      <p:sp>
        <p:nvSpPr>
          <p:cNvPr id="21" name="Shape 16"/>
          <p:cNvSpPr/>
          <p:nvPr/>
        </p:nvSpPr>
        <p:spPr>
          <a:xfrm>
            <a:off x="896112" y="414223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513" y="4289633"/>
            <a:ext cx="272125" cy="27212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896112" y="4800600"/>
            <a:ext cx="2932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ФИНАНСЫ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896112" y="5093208"/>
            <a:ext cx="29321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оплатить и рассчитать себестоимость?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4404360" y="3886200"/>
            <a:ext cx="3444240" cy="1600200"/>
          </a:xfrm>
          <a:prstGeom prst="roundRect">
            <a:avLst>
              <a:gd name="adj" fmla="val 4571"/>
            </a:avLst>
          </a:prstGeom>
          <a:solidFill>
            <a:srgbClr val="242E45"/>
          </a:solidFill>
          <a:ln/>
        </p:spPr>
      </p:sp>
      <p:sp>
        <p:nvSpPr>
          <p:cNvPr id="26" name="Shape 20"/>
          <p:cNvSpPr/>
          <p:nvPr/>
        </p:nvSpPr>
        <p:spPr>
          <a:xfrm>
            <a:off x="4660392" y="414223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7793" y="4289633"/>
            <a:ext cx="272125" cy="272125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660392" y="4800600"/>
            <a:ext cx="2932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ЛОГИСТИКА</a:t>
            </a:r>
            <a:endParaRPr lang="en-US" sz="1300" dirty="0"/>
          </a:p>
        </p:txBody>
      </p:sp>
      <p:sp>
        <p:nvSpPr>
          <p:cNvPr id="29" name="Text 22"/>
          <p:cNvSpPr/>
          <p:nvPr/>
        </p:nvSpPr>
        <p:spPr>
          <a:xfrm>
            <a:off x="4660392" y="5093208"/>
            <a:ext cx="29321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Какой маршрут выбрать по срокам и цене?</a:t>
            </a:r>
            <a:endParaRPr lang="en-US" sz="1050" dirty="0"/>
          </a:p>
        </p:txBody>
      </p:sp>
      <p:sp>
        <p:nvSpPr>
          <p:cNvPr id="30" name="Shape 23"/>
          <p:cNvSpPr/>
          <p:nvPr/>
        </p:nvSpPr>
        <p:spPr>
          <a:xfrm>
            <a:off x="8168640" y="3886200"/>
            <a:ext cx="3444240" cy="1600200"/>
          </a:xfrm>
          <a:prstGeom prst="roundRect">
            <a:avLst>
              <a:gd name="adj" fmla="val 4571"/>
            </a:avLst>
          </a:prstGeom>
          <a:solidFill>
            <a:srgbClr val="242E45"/>
          </a:solidFill>
          <a:ln/>
        </p:spPr>
      </p:sp>
      <p:sp>
        <p:nvSpPr>
          <p:cNvPr id="31" name="Shape 24"/>
          <p:cNvSpPr/>
          <p:nvPr/>
        </p:nvSpPr>
        <p:spPr>
          <a:xfrm>
            <a:off x="8424672" y="414223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073" y="4289633"/>
            <a:ext cx="272125" cy="272125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424672" y="4800600"/>
            <a:ext cx="29321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ВЭД</a:t>
            </a:r>
            <a:endParaRPr lang="en-US" sz="1300" dirty="0"/>
          </a:p>
        </p:txBody>
      </p:sp>
      <p:sp>
        <p:nvSpPr>
          <p:cNvPr id="34" name="Text 26"/>
          <p:cNvSpPr/>
          <p:nvPr/>
        </p:nvSpPr>
        <p:spPr>
          <a:xfrm>
            <a:off x="8424672" y="5093208"/>
            <a:ext cx="29321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Таможня, сертификация, разрешительные документы.</a:t>
            </a:r>
            <a:endParaRPr lang="en-US" sz="1050" dirty="0"/>
          </a:p>
        </p:txBody>
      </p:sp>
      <p:sp>
        <p:nvSpPr>
          <p:cNvPr id="35" name="Shape 27"/>
          <p:cNvSpPr/>
          <p:nvPr/>
        </p:nvSpPr>
        <p:spPr>
          <a:xfrm>
            <a:off x="640080" y="5806440"/>
            <a:ext cx="10972800" cy="566928"/>
          </a:xfrm>
          <a:prstGeom prst="roundRect">
            <a:avLst>
              <a:gd name="adj" fmla="val 12903"/>
            </a:avLst>
          </a:prstGeom>
          <a:solidFill>
            <a:srgbClr val="3A2E22"/>
          </a:solidFill>
          <a:ln/>
        </p:spPr>
      </p:sp>
      <p:sp>
        <p:nvSpPr>
          <p:cNvPr id="36" name="Shape 28"/>
          <p:cNvSpPr/>
          <p:nvPr/>
        </p:nvSpPr>
        <p:spPr>
          <a:xfrm>
            <a:off x="822960" y="5888736"/>
            <a:ext cx="402336" cy="402336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3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567" y="5993343"/>
            <a:ext cx="193121" cy="193121"/>
          </a:xfrm>
          <a:prstGeom prst="rect">
            <a:avLst/>
          </a:prstGeom>
        </p:spPr>
      </p:pic>
      <p:sp>
        <p:nvSpPr>
          <p:cNvPr id="38" name="Text 29"/>
          <p:cNvSpPr/>
          <p:nvPr/>
        </p:nvSpPr>
        <p:spPr>
          <a:xfrm>
            <a:off x="1371600" y="5806440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Ошибка на одном этапе может превратить выгодную закупку в дорогую проблему.</a:t>
            </a:r>
            <a:endParaRPr lang="en-US" sz="1200" dirty="0"/>
          </a:p>
        </p:txBody>
      </p:sp>
      <p:sp>
        <p:nvSpPr>
          <p:cNvPr id="39" name="Text 30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900" dirty="0"/>
          </a:p>
        </p:txBody>
      </p:sp>
      <p:sp>
        <p:nvSpPr>
          <p:cNvPr id="40" name="Text 3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АЛЬТЕРНАТИВЫ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Вам не нужен ещё один посредник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Вам нужна система управления импортом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413760" cy="2651760"/>
          </a:xfrm>
          <a:prstGeom prst="roundRect">
            <a:avLst>
              <a:gd name="adj" fmla="val 3448"/>
            </a:avLst>
          </a:prstGeom>
          <a:solidFill>
            <a:srgbClr val="242E45"/>
          </a:solidFill>
          <a:ln/>
        </p:spPr>
      </p:sp>
      <p:sp>
        <p:nvSpPr>
          <p:cNvPr id="6" name="Shape 4"/>
          <p:cNvSpPr/>
          <p:nvPr/>
        </p:nvSpPr>
        <p:spPr>
          <a:xfrm>
            <a:off x="914400" y="2240280"/>
            <a:ext cx="566928" cy="566928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801" y="2387681"/>
            <a:ext cx="272125" cy="27212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4400" y="2971800"/>
            <a:ext cx="286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САМОСТОЯТЕЛЬНО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914400" y="3337560"/>
            <a:ext cx="2865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Собственник или сотрудник делает всё сам. Высокая нагрузка, риски на каждом этапе, нет системы.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419600" y="1965960"/>
            <a:ext cx="3413760" cy="2651760"/>
          </a:xfrm>
          <a:prstGeom prst="roundRect">
            <a:avLst>
              <a:gd name="adj" fmla="val 3448"/>
            </a:avLst>
          </a:prstGeom>
          <a:solidFill>
            <a:srgbClr val="242E45"/>
          </a:solidFill>
          <a:ln/>
        </p:spPr>
      </p:sp>
      <p:sp>
        <p:nvSpPr>
          <p:cNvPr id="11" name="Shape 8"/>
          <p:cNvSpPr/>
          <p:nvPr/>
        </p:nvSpPr>
        <p:spPr>
          <a:xfrm>
            <a:off x="4693920" y="2240280"/>
            <a:ext cx="566928" cy="566928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321" y="2387681"/>
            <a:ext cx="272125" cy="27212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93920" y="2971800"/>
            <a:ext cx="286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ШТАТНЫЙ ОТДЕЛ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4693920" y="3337560"/>
            <a:ext cx="2865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Несколько специалистов внутри компании. Постоянные расходы, сложно масштабировать под проект.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8199120" y="1965960"/>
            <a:ext cx="3413760" cy="2651760"/>
          </a:xfrm>
          <a:prstGeom prst="roundRect">
            <a:avLst>
              <a:gd name="adj" fmla="val 3448"/>
            </a:avLst>
          </a:prstGeom>
          <a:solidFill>
            <a:srgbClr val="3A2E22"/>
          </a:solidFill>
          <a:ln w="19050">
            <a:solidFill>
              <a:srgbClr val="E8823D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473440" y="2240280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0841" y="2387681"/>
            <a:ext cx="272125" cy="27212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473440" y="2971800"/>
            <a:ext cx="286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8473440" y="3337560"/>
            <a:ext cx="2865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Одна управляющая команда + специалисты под конкретный проект. Гибко, управляемо, прозрачно.</a:t>
            </a:r>
            <a:endParaRPr lang="en-US" sz="1150" dirty="0"/>
          </a:p>
        </p:txBody>
      </p:sp>
      <p:sp>
        <p:nvSpPr>
          <p:cNvPr id="20" name="Text 15"/>
          <p:cNvSpPr/>
          <p:nvPr/>
        </p:nvSpPr>
        <p:spPr>
          <a:xfrm>
            <a:off x="640080" y="4937760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формируем команду специалистов под конкретную задачу и управляем проектом целиком. Вы принимаете ключевые решения — мы делаем всё остальное.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ПРИНЦИП РАБОТЫ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Вы владеете сделкой. Мы управляем исполнением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257800" cy="4160520"/>
          </a:xfrm>
          <a:prstGeom prst="roundRect">
            <a:avLst>
              <a:gd name="adj" fmla="val 2198"/>
            </a:avLst>
          </a:prstGeom>
          <a:solidFill>
            <a:srgbClr val="242E45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9202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3FA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ЗОНА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914400" y="2468880"/>
            <a:ext cx="457200" cy="457200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272" y="2587752"/>
            <a:ext cx="219456" cy="21945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36192" y="244144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Деньги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536192" y="2706624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Прямые платежи поставщику и исполнителям.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914400" y="3310128"/>
            <a:ext cx="457200" cy="457200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272" y="3429000"/>
            <a:ext cx="219456" cy="2194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536192" y="3282696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Договоры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1536192" y="3547872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Ключевые договоры находятся у вашей компании.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914400" y="4151376"/>
            <a:ext cx="457200" cy="457200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272" y="4270248"/>
            <a:ext cx="219456" cy="219456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536192" y="412394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Экономика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1536192" y="438912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 видите стоимость каждого этапа.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914400" y="4992624"/>
            <a:ext cx="457200" cy="457200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272" y="5111496"/>
            <a:ext cx="219456" cy="21945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36192" y="4965192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</a:t>
            </a:r>
            <a:endParaRPr lang="en-US" sz="1250" dirty="0"/>
          </a:p>
        </p:txBody>
      </p:sp>
      <p:sp>
        <p:nvSpPr>
          <p:cNvPr id="21" name="Text 15"/>
          <p:cNvSpPr/>
          <p:nvPr/>
        </p:nvSpPr>
        <p:spPr>
          <a:xfrm>
            <a:off x="1536192" y="523036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 утверждаете ключевые условия.</a:t>
            </a:r>
            <a:endParaRPr lang="en-US" sz="1050" dirty="0"/>
          </a:p>
        </p:txBody>
      </p:sp>
      <p:sp>
        <p:nvSpPr>
          <p:cNvPr id="22" name="Shape 16"/>
          <p:cNvSpPr/>
          <p:nvPr/>
        </p:nvSpPr>
        <p:spPr>
          <a:xfrm>
            <a:off x="6355080" y="1691640"/>
            <a:ext cx="5257800" cy="4160520"/>
          </a:xfrm>
          <a:prstGeom prst="roundRect">
            <a:avLst>
              <a:gd name="adj" fmla="val 2198"/>
            </a:avLst>
          </a:prstGeom>
          <a:solidFill>
            <a:srgbClr val="3A2E22"/>
          </a:solidFill>
          <a:ln w="12700">
            <a:solidFill>
              <a:srgbClr val="E8823D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6629400" y="19202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ЗОНА ФЕНОМЕНА</a:t>
            </a:r>
            <a:endParaRPr lang="en-US" sz="1300" dirty="0"/>
          </a:p>
        </p:txBody>
      </p:sp>
      <p:sp>
        <p:nvSpPr>
          <p:cNvPr id="24" name="Shape 18"/>
          <p:cNvSpPr/>
          <p:nvPr/>
        </p:nvSpPr>
        <p:spPr>
          <a:xfrm>
            <a:off x="6629400" y="2468880"/>
            <a:ext cx="457200" cy="45720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8272" y="2587752"/>
            <a:ext cx="219456" cy="219456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7251192" y="244144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Проектирование</a:t>
            </a:r>
            <a:endParaRPr lang="en-US" sz="1250" dirty="0"/>
          </a:p>
        </p:txBody>
      </p:sp>
      <p:sp>
        <p:nvSpPr>
          <p:cNvPr id="27" name="Text 20"/>
          <p:cNvSpPr/>
          <p:nvPr/>
        </p:nvSpPr>
        <p:spPr>
          <a:xfrm>
            <a:off x="7251192" y="2706624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Строим схему сделки.</a:t>
            </a:r>
            <a:endParaRPr lang="en-US" sz="1050" dirty="0"/>
          </a:p>
        </p:txBody>
      </p:sp>
      <p:sp>
        <p:nvSpPr>
          <p:cNvPr id="28" name="Shape 21"/>
          <p:cNvSpPr/>
          <p:nvPr/>
        </p:nvSpPr>
        <p:spPr>
          <a:xfrm>
            <a:off x="6629400" y="3310128"/>
            <a:ext cx="457200" cy="45720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29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8272" y="3429000"/>
            <a:ext cx="219456" cy="219456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7251192" y="3282696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Координация</a:t>
            </a:r>
            <a:endParaRPr lang="en-US" sz="1250" dirty="0"/>
          </a:p>
        </p:txBody>
      </p:sp>
      <p:sp>
        <p:nvSpPr>
          <p:cNvPr id="31" name="Text 23"/>
          <p:cNvSpPr/>
          <p:nvPr/>
        </p:nvSpPr>
        <p:spPr>
          <a:xfrm>
            <a:off x="7251192" y="3547872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Управляем всеми участниками.</a:t>
            </a:r>
            <a:endParaRPr lang="en-US" sz="1050" dirty="0"/>
          </a:p>
        </p:txBody>
      </p:sp>
      <p:sp>
        <p:nvSpPr>
          <p:cNvPr id="32" name="Shape 24"/>
          <p:cNvSpPr/>
          <p:nvPr/>
        </p:nvSpPr>
        <p:spPr>
          <a:xfrm>
            <a:off x="6629400" y="4151376"/>
            <a:ext cx="457200" cy="45720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8272" y="4270248"/>
            <a:ext cx="219456" cy="219456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7251192" y="412394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</a:t>
            </a:r>
            <a:endParaRPr lang="en-US" sz="1250" dirty="0"/>
          </a:p>
        </p:txBody>
      </p:sp>
      <p:sp>
        <p:nvSpPr>
          <p:cNvPr id="35" name="Text 26"/>
          <p:cNvSpPr/>
          <p:nvPr/>
        </p:nvSpPr>
        <p:spPr>
          <a:xfrm>
            <a:off x="7251192" y="438912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Следим за выполнением этапов.</a:t>
            </a:r>
            <a:endParaRPr lang="en-US" sz="1050" dirty="0"/>
          </a:p>
        </p:txBody>
      </p:sp>
      <p:sp>
        <p:nvSpPr>
          <p:cNvPr id="36" name="Shape 27"/>
          <p:cNvSpPr/>
          <p:nvPr/>
        </p:nvSpPr>
        <p:spPr>
          <a:xfrm>
            <a:off x="6629400" y="4992624"/>
            <a:ext cx="457200" cy="45720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3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8272" y="5111496"/>
            <a:ext cx="219456" cy="219456"/>
          </a:xfrm>
          <a:prstGeom prst="rect">
            <a:avLst/>
          </a:prstGeom>
        </p:spPr>
      </p:pic>
      <p:sp>
        <p:nvSpPr>
          <p:cNvPr id="38" name="Text 28"/>
          <p:cNvSpPr/>
          <p:nvPr/>
        </p:nvSpPr>
        <p:spPr>
          <a:xfrm>
            <a:off x="7251192" y="4965192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</a:t>
            </a:r>
            <a:endParaRPr lang="en-US" sz="1250" dirty="0"/>
          </a:p>
        </p:txBody>
      </p:sp>
      <p:sp>
        <p:nvSpPr>
          <p:cNvPr id="39" name="Text 29"/>
          <p:cNvSpPr/>
          <p:nvPr/>
        </p:nvSpPr>
        <p:spPr>
          <a:xfrm>
            <a:off x="7251192" y="5230368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Выявляем проблемы до того, как они становятся потерями.</a:t>
            </a:r>
            <a:endParaRPr lang="en-US" sz="1050" dirty="0"/>
          </a:p>
        </p:txBody>
      </p:sp>
      <p:sp>
        <p:nvSpPr>
          <p:cNvPr id="40" name="Text 30"/>
          <p:cNvSpPr/>
          <p:nvPr/>
        </p:nvSpPr>
        <p:spPr>
          <a:xfrm>
            <a:off x="640080" y="608076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 не забирает сделку себе. Мы делаем её управляемой для вас.</a:t>
            </a:r>
            <a:endParaRPr lang="en-US" sz="1250" dirty="0"/>
          </a:p>
        </p:txBody>
      </p:sp>
      <p:sp>
        <p:nvSpPr>
          <p:cNvPr id="41" name="Text 31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900" dirty="0"/>
          </a:p>
        </p:txBody>
      </p:sp>
      <p:sp>
        <p:nvSpPr>
          <p:cNvPr id="42" name="Text 3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ПРОЦЕСС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Что мы берём под управление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 задачи до вашего склада — 9 этапов под единым управлением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444240" cy="1234440"/>
          </a:xfrm>
          <a:prstGeom prst="roundRect">
            <a:avLst>
              <a:gd name="adj" fmla="val 5926"/>
            </a:avLst>
          </a:prstGeom>
          <a:solidFill>
            <a:srgbClr val="242E45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07568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9B4C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01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462528" y="2112264"/>
            <a:ext cx="384048" cy="384048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62380" y="2212116"/>
            <a:ext cx="184343" cy="18434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22960" y="2468880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Задача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22960" y="2752344"/>
            <a:ext cx="307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Анализ потребности, ТЗ, документация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404360" y="1965960"/>
            <a:ext cx="3444240" cy="1234440"/>
          </a:xfrm>
          <a:prstGeom prst="roundRect">
            <a:avLst>
              <a:gd name="adj" fmla="val 5926"/>
            </a:avLst>
          </a:prstGeom>
          <a:solidFill>
            <a:srgbClr val="242E45"/>
          </a:solidFill>
          <a:ln/>
        </p:spPr>
      </p:sp>
      <p:sp>
        <p:nvSpPr>
          <p:cNvPr id="12" name="Text 9"/>
          <p:cNvSpPr/>
          <p:nvPr/>
        </p:nvSpPr>
        <p:spPr>
          <a:xfrm>
            <a:off x="4587240" y="207568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9B4C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02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226808" y="2112264"/>
            <a:ext cx="384048" cy="384048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6660" y="2212116"/>
            <a:ext cx="184343" cy="18434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587240" y="2468880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Поиск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4587240" y="2752344"/>
            <a:ext cx="307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Производители и поставщики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8168640" y="1965960"/>
            <a:ext cx="3444240" cy="1234440"/>
          </a:xfrm>
          <a:prstGeom prst="roundRect">
            <a:avLst>
              <a:gd name="adj" fmla="val 5926"/>
            </a:avLst>
          </a:prstGeom>
          <a:solidFill>
            <a:srgbClr val="242E45"/>
          </a:solidFill>
          <a:ln/>
        </p:spPr>
      </p:sp>
      <p:sp>
        <p:nvSpPr>
          <p:cNvPr id="18" name="Text 14"/>
          <p:cNvSpPr/>
          <p:nvPr/>
        </p:nvSpPr>
        <p:spPr>
          <a:xfrm>
            <a:off x="8351520" y="2075688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9B4C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03</a:t>
            </a:r>
            <a:endParaRPr lang="en-US" sz="1600" dirty="0"/>
          </a:p>
        </p:txBody>
      </p:sp>
      <p:sp>
        <p:nvSpPr>
          <p:cNvPr id="19" name="Shape 15"/>
          <p:cNvSpPr/>
          <p:nvPr/>
        </p:nvSpPr>
        <p:spPr>
          <a:xfrm>
            <a:off x="10991088" y="2112264"/>
            <a:ext cx="384048" cy="384048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0940" y="2212116"/>
            <a:ext cx="184343" cy="184343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8351520" y="2468880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Переговоры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8351520" y="2752344"/>
            <a:ext cx="307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Цена, параметры, сроки</a:t>
            </a:r>
            <a:endParaRPr lang="en-US" sz="950" dirty="0"/>
          </a:p>
        </p:txBody>
      </p:sp>
      <p:sp>
        <p:nvSpPr>
          <p:cNvPr id="23" name="Shape 18"/>
          <p:cNvSpPr/>
          <p:nvPr/>
        </p:nvSpPr>
        <p:spPr>
          <a:xfrm>
            <a:off x="640080" y="3456432"/>
            <a:ext cx="3444240" cy="1234440"/>
          </a:xfrm>
          <a:prstGeom prst="roundRect">
            <a:avLst>
              <a:gd name="adj" fmla="val 5926"/>
            </a:avLst>
          </a:prstGeom>
          <a:solidFill>
            <a:srgbClr val="242E45"/>
          </a:solidFill>
          <a:ln/>
        </p:spPr>
      </p:sp>
      <p:sp>
        <p:nvSpPr>
          <p:cNvPr id="24" name="Text 19"/>
          <p:cNvSpPr/>
          <p:nvPr/>
        </p:nvSpPr>
        <p:spPr>
          <a:xfrm>
            <a:off x="822960" y="356616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9B4C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04</a:t>
            </a:r>
            <a:endParaRPr lang="en-US" sz="1600" dirty="0"/>
          </a:p>
        </p:txBody>
      </p:sp>
      <p:sp>
        <p:nvSpPr>
          <p:cNvPr id="25" name="Shape 20"/>
          <p:cNvSpPr/>
          <p:nvPr/>
        </p:nvSpPr>
        <p:spPr>
          <a:xfrm>
            <a:off x="3462528" y="3602736"/>
            <a:ext cx="384048" cy="384048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2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380" y="3702588"/>
            <a:ext cx="184343" cy="184343"/>
          </a:xfrm>
          <a:prstGeom prst="rect">
            <a:avLst/>
          </a:prstGeom>
        </p:spPr>
      </p:pic>
      <p:sp>
        <p:nvSpPr>
          <p:cNvPr id="27" name="Text 21"/>
          <p:cNvSpPr/>
          <p:nvPr/>
        </p:nvSpPr>
        <p:spPr>
          <a:xfrm>
            <a:off x="822960" y="3959352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Контракт</a:t>
            </a:r>
            <a:endParaRPr lang="en-US" sz="1300" dirty="0"/>
          </a:p>
        </p:txBody>
      </p:sp>
      <p:sp>
        <p:nvSpPr>
          <p:cNvPr id="28" name="Text 22"/>
          <p:cNvSpPr/>
          <p:nvPr/>
        </p:nvSpPr>
        <p:spPr>
          <a:xfrm>
            <a:off x="822960" y="4242816"/>
            <a:ext cx="307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Фиксация условий сделки</a:t>
            </a:r>
            <a:endParaRPr lang="en-US" sz="950" dirty="0"/>
          </a:p>
        </p:txBody>
      </p:sp>
      <p:sp>
        <p:nvSpPr>
          <p:cNvPr id="29" name="Shape 23"/>
          <p:cNvSpPr/>
          <p:nvPr/>
        </p:nvSpPr>
        <p:spPr>
          <a:xfrm>
            <a:off x="4404360" y="3456432"/>
            <a:ext cx="3444240" cy="1234440"/>
          </a:xfrm>
          <a:prstGeom prst="roundRect">
            <a:avLst>
              <a:gd name="adj" fmla="val 5926"/>
            </a:avLst>
          </a:prstGeom>
          <a:solidFill>
            <a:srgbClr val="242E45"/>
          </a:solidFill>
          <a:ln/>
        </p:spPr>
      </p:sp>
      <p:sp>
        <p:nvSpPr>
          <p:cNvPr id="30" name="Text 24"/>
          <p:cNvSpPr/>
          <p:nvPr/>
        </p:nvSpPr>
        <p:spPr>
          <a:xfrm>
            <a:off x="4587240" y="356616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9B4C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05</a:t>
            </a:r>
            <a:endParaRPr lang="en-US" sz="1600" dirty="0"/>
          </a:p>
        </p:txBody>
      </p:sp>
      <p:sp>
        <p:nvSpPr>
          <p:cNvPr id="31" name="Shape 25"/>
          <p:cNvSpPr/>
          <p:nvPr/>
        </p:nvSpPr>
        <p:spPr>
          <a:xfrm>
            <a:off x="7226808" y="3602736"/>
            <a:ext cx="384048" cy="384048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6660" y="3702588"/>
            <a:ext cx="184343" cy="184343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4587240" y="3959352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Экономика</a:t>
            </a:r>
            <a:endParaRPr lang="en-US" sz="1300" dirty="0"/>
          </a:p>
        </p:txBody>
      </p:sp>
      <p:sp>
        <p:nvSpPr>
          <p:cNvPr id="34" name="Text 27"/>
          <p:cNvSpPr/>
          <p:nvPr/>
        </p:nvSpPr>
        <p:spPr>
          <a:xfrm>
            <a:off x="4587240" y="4242816"/>
            <a:ext cx="307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Полная стоимость и точки оптимизации</a:t>
            </a:r>
            <a:endParaRPr lang="en-US" sz="950" dirty="0"/>
          </a:p>
        </p:txBody>
      </p:sp>
      <p:sp>
        <p:nvSpPr>
          <p:cNvPr id="35" name="Shape 28"/>
          <p:cNvSpPr/>
          <p:nvPr/>
        </p:nvSpPr>
        <p:spPr>
          <a:xfrm>
            <a:off x="8168640" y="3456432"/>
            <a:ext cx="3444240" cy="1234440"/>
          </a:xfrm>
          <a:prstGeom prst="roundRect">
            <a:avLst>
              <a:gd name="adj" fmla="val 5926"/>
            </a:avLst>
          </a:prstGeom>
          <a:solidFill>
            <a:srgbClr val="242E45"/>
          </a:solidFill>
          <a:ln/>
        </p:spPr>
      </p:sp>
      <p:sp>
        <p:nvSpPr>
          <p:cNvPr id="36" name="Text 29"/>
          <p:cNvSpPr/>
          <p:nvPr/>
        </p:nvSpPr>
        <p:spPr>
          <a:xfrm>
            <a:off x="8351520" y="3566160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9B4C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06</a:t>
            </a:r>
            <a:endParaRPr lang="en-US" sz="1600" dirty="0"/>
          </a:p>
        </p:txBody>
      </p:sp>
      <p:sp>
        <p:nvSpPr>
          <p:cNvPr id="37" name="Shape 30"/>
          <p:cNvSpPr/>
          <p:nvPr/>
        </p:nvSpPr>
        <p:spPr>
          <a:xfrm>
            <a:off x="10991088" y="3602736"/>
            <a:ext cx="384048" cy="384048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3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90940" y="3702588"/>
            <a:ext cx="184343" cy="184343"/>
          </a:xfrm>
          <a:prstGeom prst="rect">
            <a:avLst/>
          </a:prstGeom>
        </p:spPr>
      </p:pic>
      <p:sp>
        <p:nvSpPr>
          <p:cNvPr id="39" name="Text 31"/>
          <p:cNvSpPr/>
          <p:nvPr/>
        </p:nvSpPr>
        <p:spPr>
          <a:xfrm>
            <a:off x="8351520" y="3959352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Производство</a:t>
            </a:r>
            <a:endParaRPr lang="en-US" sz="1300" dirty="0"/>
          </a:p>
        </p:txBody>
      </p:sp>
      <p:sp>
        <p:nvSpPr>
          <p:cNvPr id="40" name="Text 32"/>
          <p:cNvSpPr/>
          <p:nvPr/>
        </p:nvSpPr>
        <p:spPr>
          <a:xfrm>
            <a:off x="8351520" y="4242816"/>
            <a:ext cx="307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 производства и качества</a:t>
            </a:r>
            <a:endParaRPr lang="en-US" sz="950" dirty="0"/>
          </a:p>
        </p:txBody>
      </p:sp>
      <p:sp>
        <p:nvSpPr>
          <p:cNvPr id="41" name="Shape 33"/>
          <p:cNvSpPr/>
          <p:nvPr/>
        </p:nvSpPr>
        <p:spPr>
          <a:xfrm>
            <a:off x="640080" y="4946904"/>
            <a:ext cx="3444240" cy="1234440"/>
          </a:xfrm>
          <a:prstGeom prst="roundRect">
            <a:avLst>
              <a:gd name="adj" fmla="val 5926"/>
            </a:avLst>
          </a:prstGeom>
          <a:solidFill>
            <a:srgbClr val="242E45"/>
          </a:solidFill>
          <a:ln/>
        </p:spPr>
      </p:sp>
      <p:sp>
        <p:nvSpPr>
          <p:cNvPr id="42" name="Text 34"/>
          <p:cNvSpPr/>
          <p:nvPr/>
        </p:nvSpPr>
        <p:spPr>
          <a:xfrm>
            <a:off x="822960" y="505663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9B4C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07</a:t>
            </a:r>
            <a:endParaRPr lang="en-US" sz="1600" dirty="0"/>
          </a:p>
        </p:txBody>
      </p:sp>
      <p:sp>
        <p:nvSpPr>
          <p:cNvPr id="43" name="Shape 35"/>
          <p:cNvSpPr/>
          <p:nvPr/>
        </p:nvSpPr>
        <p:spPr>
          <a:xfrm>
            <a:off x="3462528" y="5093208"/>
            <a:ext cx="384048" cy="384048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4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2380" y="5193060"/>
            <a:ext cx="184343" cy="184343"/>
          </a:xfrm>
          <a:prstGeom prst="rect">
            <a:avLst/>
          </a:prstGeom>
        </p:spPr>
      </p:pic>
      <p:sp>
        <p:nvSpPr>
          <p:cNvPr id="45" name="Text 36"/>
          <p:cNvSpPr/>
          <p:nvPr/>
        </p:nvSpPr>
        <p:spPr>
          <a:xfrm>
            <a:off x="822960" y="5449824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Логистика</a:t>
            </a:r>
            <a:endParaRPr lang="en-US" sz="1300" dirty="0"/>
          </a:p>
        </p:txBody>
      </p:sp>
      <p:sp>
        <p:nvSpPr>
          <p:cNvPr id="46" name="Text 37"/>
          <p:cNvSpPr/>
          <p:nvPr/>
        </p:nvSpPr>
        <p:spPr>
          <a:xfrm>
            <a:off x="822960" y="5733288"/>
            <a:ext cx="307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Маршрут, перевозка, сроки</a:t>
            </a:r>
            <a:endParaRPr lang="en-US" sz="950" dirty="0"/>
          </a:p>
        </p:txBody>
      </p:sp>
      <p:sp>
        <p:nvSpPr>
          <p:cNvPr id="47" name="Shape 38"/>
          <p:cNvSpPr/>
          <p:nvPr/>
        </p:nvSpPr>
        <p:spPr>
          <a:xfrm>
            <a:off x="4404360" y="4946904"/>
            <a:ext cx="3444240" cy="1234440"/>
          </a:xfrm>
          <a:prstGeom prst="roundRect">
            <a:avLst>
              <a:gd name="adj" fmla="val 5926"/>
            </a:avLst>
          </a:prstGeom>
          <a:solidFill>
            <a:srgbClr val="242E45"/>
          </a:solidFill>
          <a:ln/>
        </p:spPr>
      </p:sp>
      <p:sp>
        <p:nvSpPr>
          <p:cNvPr id="48" name="Text 39"/>
          <p:cNvSpPr/>
          <p:nvPr/>
        </p:nvSpPr>
        <p:spPr>
          <a:xfrm>
            <a:off x="4587240" y="505663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9B4C4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08</a:t>
            </a:r>
            <a:endParaRPr lang="en-US" sz="1600" dirty="0"/>
          </a:p>
        </p:txBody>
      </p:sp>
      <p:sp>
        <p:nvSpPr>
          <p:cNvPr id="49" name="Shape 40"/>
          <p:cNvSpPr/>
          <p:nvPr/>
        </p:nvSpPr>
        <p:spPr>
          <a:xfrm>
            <a:off x="7226808" y="5093208"/>
            <a:ext cx="384048" cy="384048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50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6660" y="5193060"/>
            <a:ext cx="184343" cy="184343"/>
          </a:xfrm>
          <a:prstGeom prst="rect">
            <a:avLst/>
          </a:prstGeom>
        </p:spPr>
      </p:pic>
      <p:sp>
        <p:nvSpPr>
          <p:cNvPr id="51" name="Text 41"/>
          <p:cNvSpPr/>
          <p:nvPr/>
        </p:nvSpPr>
        <p:spPr>
          <a:xfrm>
            <a:off x="4587240" y="5449824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ВЭД</a:t>
            </a:r>
            <a:endParaRPr lang="en-US" sz="1300" dirty="0"/>
          </a:p>
        </p:txBody>
      </p:sp>
      <p:sp>
        <p:nvSpPr>
          <p:cNvPr id="52" name="Text 42"/>
          <p:cNvSpPr/>
          <p:nvPr/>
        </p:nvSpPr>
        <p:spPr>
          <a:xfrm>
            <a:off x="4587240" y="5733288"/>
            <a:ext cx="307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Таможня, сертификация, разрешения</a:t>
            </a:r>
            <a:endParaRPr lang="en-US" sz="950" dirty="0"/>
          </a:p>
        </p:txBody>
      </p:sp>
      <p:sp>
        <p:nvSpPr>
          <p:cNvPr id="53" name="Shape 43"/>
          <p:cNvSpPr/>
          <p:nvPr/>
        </p:nvSpPr>
        <p:spPr>
          <a:xfrm>
            <a:off x="8168640" y="4946904"/>
            <a:ext cx="3444240" cy="1234440"/>
          </a:xfrm>
          <a:prstGeom prst="roundRect">
            <a:avLst>
              <a:gd name="adj" fmla="val 5926"/>
            </a:avLst>
          </a:prstGeom>
          <a:solidFill>
            <a:srgbClr val="3A2E22"/>
          </a:solidFill>
          <a:ln w="12700">
            <a:solidFill>
              <a:srgbClr val="E8823D"/>
            </a:solidFill>
            <a:prstDash val="solid"/>
          </a:ln>
        </p:spPr>
      </p:sp>
      <p:sp>
        <p:nvSpPr>
          <p:cNvPr id="54" name="Text 44"/>
          <p:cNvSpPr/>
          <p:nvPr/>
        </p:nvSpPr>
        <p:spPr>
          <a:xfrm>
            <a:off x="8351520" y="5056632"/>
            <a:ext cx="640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823D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09</a:t>
            </a:r>
            <a:endParaRPr lang="en-US" sz="1600" dirty="0"/>
          </a:p>
        </p:txBody>
      </p:sp>
      <p:sp>
        <p:nvSpPr>
          <p:cNvPr id="55" name="Shape 45"/>
          <p:cNvSpPr/>
          <p:nvPr/>
        </p:nvSpPr>
        <p:spPr>
          <a:xfrm>
            <a:off x="10991088" y="5093208"/>
            <a:ext cx="384048" cy="38404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5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0940" y="5193060"/>
            <a:ext cx="184343" cy="184343"/>
          </a:xfrm>
          <a:prstGeom prst="rect">
            <a:avLst/>
          </a:prstGeom>
        </p:spPr>
      </p:pic>
      <p:sp>
        <p:nvSpPr>
          <p:cNvPr id="57" name="Text 46"/>
          <p:cNvSpPr/>
          <p:nvPr/>
        </p:nvSpPr>
        <p:spPr>
          <a:xfrm>
            <a:off x="8351520" y="5449824"/>
            <a:ext cx="3078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1300" dirty="0"/>
          </a:p>
        </p:txBody>
      </p:sp>
      <p:sp>
        <p:nvSpPr>
          <p:cNvPr id="58" name="Text 47"/>
          <p:cNvSpPr/>
          <p:nvPr/>
        </p:nvSpPr>
        <p:spPr>
          <a:xfrm>
            <a:off x="8351520" y="5733288"/>
            <a:ext cx="307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Товар + документы + понятная экономика</a:t>
            </a:r>
            <a:endParaRPr lang="en-US" sz="950" dirty="0"/>
          </a:p>
        </p:txBody>
      </p:sp>
      <p:sp>
        <p:nvSpPr>
          <p:cNvPr id="59" name="Text 48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900" dirty="0"/>
          </a:p>
        </p:txBody>
      </p:sp>
      <p:sp>
        <p:nvSpPr>
          <p:cNvPr id="60" name="Text 4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Одна точка управления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Вам не нужно искать десять специалистов — ФЕНОМЕН формирует команду под проект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03911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7481" y="2186513"/>
            <a:ext cx="272125" cy="2721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53312" y="1965960"/>
            <a:ext cx="4526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Закупки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353312" y="2258568"/>
            <a:ext cx="4526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Поиск, проверка, переговоры с поставщиками.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355080" y="203911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81" y="2186513"/>
            <a:ext cx="272125" cy="2721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068312" y="1965960"/>
            <a:ext cx="4526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Технический специалист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7068312" y="2258568"/>
            <a:ext cx="4526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 соответствия оборудования задаче.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40080" y="336499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81" y="3512393"/>
            <a:ext cx="272125" cy="2721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53312" y="3291840"/>
            <a:ext cx="4526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ВЭД и таможня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1353312" y="3584448"/>
            <a:ext cx="4526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Таможенный брокер, разрешения, документы.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6355080" y="336499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481" y="3512393"/>
            <a:ext cx="272125" cy="2721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068312" y="3291840"/>
            <a:ext cx="4526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Сертификация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7068312" y="3584448"/>
            <a:ext cx="4526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Соответствие требованиям российского рынка.</a:t>
            </a:r>
            <a:endParaRPr lang="en-US" sz="1100" dirty="0"/>
          </a:p>
        </p:txBody>
      </p:sp>
      <p:sp>
        <p:nvSpPr>
          <p:cNvPr id="21" name="Shape 15"/>
          <p:cNvSpPr/>
          <p:nvPr/>
        </p:nvSpPr>
        <p:spPr>
          <a:xfrm>
            <a:off x="640080" y="469087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481" y="4838273"/>
            <a:ext cx="272125" cy="27212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353312" y="4617720"/>
            <a:ext cx="4526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Юрист</a:t>
            </a:r>
            <a:endParaRPr lang="en-US" sz="1300" dirty="0"/>
          </a:p>
        </p:txBody>
      </p:sp>
      <p:sp>
        <p:nvSpPr>
          <p:cNvPr id="24" name="Text 17"/>
          <p:cNvSpPr/>
          <p:nvPr/>
        </p:nvSpPr>
        <p:spPr>
          <a:xfrm>
            <a:off x="1353312" y="4910328"/>
            <a:ext cx="4526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Контрактная база и защита интересов клиента.</a:t>
            </a:r>
            <a:endParaRPr lang="en-US" sz="1100" dirty="0"/>
          </a:p>
        </p:txBody>
      </p:sp>
      <p:sp>
        <p:nvSpPr>
          <p:cNvPr id="25" name="Shape 18"/>
          <p:cNvSpPr/>
          <p:nvPr/>
        </p:nvSpPr>
        <p:spPr>
          <a:xfrm>
            <a:off x="6355080" y="4690872"/>
            <a:ext cx="566928" cy="566928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2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2481" y="4838273"/>
            <a:ext cx="272125" cy="272125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068312" y="4617720"/>
            <a:ext cx="4526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Логистика</a:t>
            </a:r>
            <a:endParaRPr lang="en-US" sz="1300" dirty="0"/>
          </a:p>
        </p:txBody>
      </p:sp>
      <p:sp>
        <p:nvSpPr>
          <p:cNvPr id="28" name="Text 20"/>
          <p:cNvSpPr/>
          <p:nvPr/>
        </p:nvSpPr>
        <p:spPr>
          <a:xfrm>
            <a:off x="7068312" y="4910328"/>
            <a:ext cx="4526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Маршрут, перевозка, сроки доставки.</a:t>
            </a:r>
            <a:endParaRPr lang="en-US" sz="1100" dirty="0"/>
          </a:p>
        </p:txBody>
      </p:sp>
      <p:sp>
        <p:nvSpPr>
          <p:cNvPr id="29" name="Shape 21"/>
          <p:cNvSpPr/>
          <p:nvPr/>
        </p:nvSpPr>
        <p:spPr>
          <a:xfrm>
            <a:off x="640080" y="5943600"/>
            <a:ext cx="10972800" cy="566928"/>
          </a:xfrm>
          <a:prstGeom prst="roundRect">
            <a:avLst>
              <a:gd name="adj" fmla="val 12903"/>
            </a:avLst>
          </a:prstGeom>
          <a:solidFill>
            <a:srgbClr val="1E332F"/>
          </a:solidFill>
          <a:ln/>
        </p:spPr>
      </p:sp>
      <p:sp>
        <p:nvSpPr>
          <p:cNvPr id="30" name="Text 22"/>
          <p:cNvSpPr/>
          <p:nvPr/>
        </p:nvSpPr>
        <p:spPr>
          <a:xfrm>
            <a:off x="914400" y="594360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 общаетесь с одной командой. ФЕНОМЕН управляет взаимодействием всех привлечённых специалистов.</a:t>
            </a:r>
            <a:endParaRPr lang="en-US" sz="1200" dirty="0"/>
          </a:p>
        </p:txBody>
      </p:sp>
      <p:sp>
        <p:nvSpPr>
          <p:cNvPr id="31" name="Text 23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900" dirty="0"/>
          </a:p>
        </p:txBody>
      </p:sp>
      <p:sp>
        <p:nvSpPr>
          <p:cNvPr id="32" name="Text 24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Как работает ФЕНОМЕН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Шесть шагов от вашей задачи до результата на складе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444240" cy="1828800"/>
          </a:xfrm>
          <a:prstGeom prst="roundRect">
            <a:avLst>
              <a:gd name="adj" fmla="val 5000"/>
            </a:avLst>
          </a:prstGeom>
          <a:solidFill>
            <a:srgbClr val="242E45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2194560"/>
            <a:ext cx="502920" cy="502920"/>
          </a:xfrm>
          <a:prstGeom prst="ellipse">
            <a:avLst/>
          </a:prstGeom>
          <a:solidFill>
            <a:srgbClr val="3FA796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2333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96112" y="2834640"/>
            <a:ext cx="2932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 ставите задачу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96112" y="3246120"/>
            <a:ext cx="29321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купить · количество · бюджет · сроки.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404360" y="1965960"/>
            <a:ext cx="3444240" cy="1828800"/>
          </a:xfrm>
          <a:prstGeom prst="roundRect">
            <a:avLst>
              <a:gd name="adj" fmla="val 5000"/>
            </a:avLst>
          </a:prstGeom>
          <a:solidFill>
            <a:srgbClr val="242E45"/>
          </a:solidFill>
          <a:ln/>
        </p:spPr>
      </p:sp>
      <p:sp>
        <p:nvSpPr>
          <p:cNvPr id="11" name="Shape 9"/>
          <p:cNvSpPr/>
          <p:nvPr/>
        </p:nvSpPr>
        <p:spPr>
          <a:xfrm>
            <a:off x="4632960" y="2194560"/>
            <a:ext cx="502920" cy="502920"/>
          </a:xfrm>
          <a:prstGeom prst="ellipse">
            <a:avLst/>
          </a:prstGeom>
          <a:solidFill>
            <a:srgbClr val="3FA796"/>
          </a:solidFill>
          <a:ln/>
        </p:spPr>
      </p:sp>
      <p:sp>
        <p:nvSpPr>
          <p:cNvPr id="12" name="Text 10"/>
          <p:cNvSpPr/>
          <p:nvPr/>
        </p:nvSpPr>
        <p:spPr>
          <a:xfrm>
            <a:off x="4632960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2333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660392" y="2834640"/>
            <a:ext cx="2932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прорабатываем проект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660392" y="3246120"/>
            <a:ext cx="29321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· поставщики · экономика · риски.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8168640" y="1965960"/>
            <a:ext cx="3444240" cy="1828800"/>
          </a:xfrm>
          <a:prstGeom prst="roundRect">
            <a:avLst>
              <a:gd name="adj" fmla="val 5000"/>
            </a:avLst>
          </a:prstGeom>
          <a:solidFill>
            <a:srgbClr val="242E45"/>
          </a:solidFill>
          <a:ln/>
        </p:spPr>
      </p:sp>
      <p:sp>
        <p:nvSpPr>
          <p:cNvPr id="16" name="Shape 14"/>
          <p:cNvSpPr/>
          <p:nvPr/>
        </p:nvSpPr>
        <p:spPr>
          <a:xfrm>
            <a:off x="8397240" y="2194560"/>
            <a:ext cx="502920" cy="502920"/>
          </a:xfrm>
          <a:prstGeom prst="ellipse">
            <a:avLst/>
          </a:prstGeom>
          <a:solidFill>
            <a:srgbClr val="3FA796"/>
          </a:solidFill>
          <a:ln/>
        </p:spPr>
      </p:sp>
      <p:sp>
        <p:nvSpPr>
          <p:cNvPr id="17" name="Text 15"/>
          <p:cNvSpPr/>
          <p:nvPr/>
        </p:nvSpPr>
        <p:spPr>
          <a:xfrm>
            <a:off x="8397240" y="21945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2333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424672" y="2834640"/>
            <a:ext cx="2932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 принимаете решение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424672" y="3246120"/>
            <a:ext cx="29321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Утверждаете поставщика и условия.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40080" y="4114800"/>
            <a:ext cx="3444240" cy="1828800"/>
          </a:xfrm>
          <a:prstGeom prst="roundRect">
            <a:avLst>
              <a:gd name="adj" fmla="val 5000"/>
            </a:avLst>
          </a:prstGeom>
          <a:solidFill>
            <a:srgbClr val="242E45"/>
          </a:solidFill>
          <a:ln/>
        </p:spPr>
      </p:sp>
      <p:sp>
        <p:nvSpPr>
          <p:cNvPr id="21" name="Shape 19"/>
          <p:cNvSpPr/>
          <p:nvPr/>
        </p:nvSpPr>
        <p:spPr>
          <a:xfrm>
            <a:off x="868680" y="4343400"/>
            <a:ext cx="502920" cy="502920"/>
          </a:xfrm>
          <a:prstGeom prst="ellipse">
            <a:avLst/>
          </a:prstGeom>
          <a:solidFill>
            <a:srgbClr val="3FA796"/>
          </a:solidFill>
          <a:ln/>
        </p:spPr>
      </p:sp>
      <p:sp>
        <p:nvSpPr>
          <p:cNvPr id="22" name="Text 20"/>
          <p:cNvSpPr/>
          <p:nvPr/>
        </p:nvSpPr>
        <p:spPr>
          <a:xfrm>
            <a:off x="868680" y="43434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2333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96112" y="4983480"/>
            <a:ext cx="2932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запускаем проект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96112" y="5394960"/>
            <a:ext cx="29321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Формируем команду, распределяем задачи.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404360" y="4114800"/>
            <a:ext cx="3444240" cy="1828800"/>
          </a:xfrm>
          <a:prstGeom prst="roundRect">
            <a:avLst>
              <a:gd name="adj" fmla="val 5000"/>
            </a:avLst>
          </a:prstGeom>
          <a:solidFill>
            <a:srgbClr val="242E45"/>
          </a:solidFill>
          <a:ln/>
        </p:spPr>
      </p:sp>
      <p:sp>
        <p:nvSpPr>
          <p:cNvPr id="26" name="Shape 24"/>
          <p:cNvSpPr/>
          <p:nvPr/>
        </p:nvSpPr>
        <p:spPr>
          <a:xfrm>
            <a:off x="4632960" y="4343400"/>
            <a:ext cx="502920" cy="502920"/>
          </a:xfrm>
          <a:prstGeom prst="ellipse">
            <a:avLst/>
          </a:prstGeom>
          <a:solidFill>
            <a:srgbClr val="3FA796"/>
          </a:solidFill>
          <a:ln/>
        </p:spPr>
      </p:sp>
      <p:sp>
        <p:nvSpPr>
          <p:cNvPr id="27" name="Text 25"/>
          <p:cNvSpPr/>
          <p:nvPr/>
        </p:nvSpPr>
        <p:spPr>
          <a:xfrm>
            <a:off x="4632960" y="43434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2333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5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4660392" y="4983480"/>
            <a:ext cx="2932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контролируем исполнение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4660392" y="5394960"/>
            <a:ext cx="29321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Производство · документы · логистика · таможня.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8168640" y="4114800"/>
            <a:ext cx="3444240" cy="1828800"/>
          </a:xfrm>
          <a:prstGeom prst="roundRect">
            <a:avLst>
              <a:gd name="adj" fmla="val 5000"/>
            </a:avLst>
          </a:prstGeom>
          <a:solidFill>
            <a:srgbClr val="3A2E22"/>
          </a:solidFill>
          <a:ln w="12700">
            <a:solidFill>
              <a:srgbClr val="E8823D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397240" y="4343400"/>
            <a:ext cx="502920" cy="502920"/>
          </a:xfrm>
          <a:prstGeom prst="ellipse">
            <a:avLst/>
          </a:prstGeom>
          <a:solidFill>
            <a:srgbClr val="E8823D"/>
          </a:solidFill>
          <a:ln/>
        </p:spPr>
      </p:sp>
      <p:sp>
        <p:nvSpPr>
          <p:cNvPr id="32" name="Text 30"/>
          <p:cNvSpPr/>
          <p:nvPr/>
        </p:nvSpPr>
        <p:spPr>
          <a:xfrm>
            <a:off x="8397240" y="43434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2333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6</a:t>
            </a:r>
            <a:endParaRPr lang="en-US" sz="2000" dirty="0"/>
          </a:p>
        </p:txBody>
      </p:sp>
      <p:sp>
        <p:nvSpPr>
          <p:cNvPr id="33" name="Text 31"/>
          <p:cNvSpPr/>
          <p:nvPr/>
        </p:nvSpPr>
        <p:spPr>
          <a:xfrm>
            <a:off x="8424672" y="4983480"/>
            <a:ext cx="293217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 получаете результат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8424672" y="5394960"/>
            <a:ext cx="29321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Товар на складе + документы + понятная экономика.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КЕЙСЫ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Практика, на которой построен ФЕНОМЕН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умеем управлять не только поставкой, но и сложностью проекта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413760" cy="3566160"/>
          </a:xfrm>
          <a:prstGeom prst="roundRect">
            <a:avLst>
              <a:gd name="adj" fmla="val 2679"/>
            </a:avLst>
          </a:prstGeom>
          <a:solidFill>
            <a:srgbClr val="242E45"/>
          </a:solidFill>
          <a:ln/>
        </p:spPr>
      </p:sp>
      <p:sp>
        <p:nvSpPr>
          <p:cNvPr id="6" name="Shape 4"/>
          <p:cNvSpPr/>
          <p:nvPr/>
        </p:nvSpPr>
        <p:spPr>
          <a:xfrm>
            <a:off x="896112" y="2194560"/>
            <a:ext cx="1005840" cy="292608"/>
          </a:xfrm>
          <a:prstGeom prst="roundRect">
            <a:avLst>
              <a:gd name="adj" fmla="val 15625"/>
            </a:avLst>
          </a:prstGeom>
          <a:solidFill>
            <a:srgbClr val="1E332F"/>
          </a:solidFill>
          <a:ln/>
        </p:spPr>
      </p:sp>
      <p:sp>
        <p:nvSpPr>
          <p:cNvPr id="7" name="Text 5"/>
          <p:cNvSpPr/>
          <p:nvPr/>
        </p:nvSpPr>
        <p:spPr>
          <a:xfrm>
            <a:off x="896112" y="219456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FA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КЕЙС 01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276600" y="2148840"/>
            <a:ext cx="502920" cy="50292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07359" y="2279599"/>
            <a:ext cx="241402" cy="24140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96112" y="2743200"/>
            <a:ext cx="29016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Металлообрабатывающее оборудование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896112" y="3474720"/>
            <a:ext cx="2901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токарно-фрезерных станка. Нашли и проверили производителя, согласовали параметры, заключили прямой контракт.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896112" y="4709160"/>
            <a:ext cx="2901696" cy="0"/>
          </a:xfrm>
          <a:prstGeom prst="line">
            <a:avLst/>
          </a:prstGeom>
          <a:noFill/>
          <a:ln w="12700">
            <a:solidFill>
              <a:srgbClr val="2C375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96112" y="4818888"/>
            <a:ext cx="29016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Экономия 7,1 млн ₽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896112" y="5148072"/>
            <a:ext cx="2901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млн ₽ → 8,9 млн ₽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4419600" y="1965960"/>
            <a:ext cx="3413760" cy="3566160"/>
          </a:xfrm>
          <a:prstGeom prst="roundRect">
            <a:avLst>
              <a:gd name="adj" fmla="val 2679"/>
            </a:avLst>
          </a:prstGeom>
          <a:solidFill>
            <a:srgbClr val="242E45"/>
          </a:solidFill>
          <a:ln/>
        </p:spPr>
      </p:sp>
      <p:sp>
        <p:nvSpPr>
          <p:cNvPr id="16" name="Shape 13"/>
          <p:cNvSpPr/>
          <p:nvPr/>
        </p:nvSpPr>
        <p:spPr>
          <a:xfrm>
            <a:off x="4675632" y="2194560"/>
            <a:ext cx="1005840" cy="292608"/>
          </a:xfrm>
          <a:prstGeom prst="roundRect">
            <a:avLst>
              <a:gd name="adj" fmla="val 15625"/>
            </a:avLst>
          </a:prstGeom>
          <a:solidFill>
            <a:srgbClr val="1E332F"/>
          </a:solidFill>
          <a:ln/>
        </p:spPr>
      </p:sp>
      <p:sp>
        <p:nvSpPr>
          <p:cNvPr id="17" name="Text 14"/>
          <p:cNvSpPr/>
          <p:nvPr/>
        </p:nvSpPr>
        <p:spPr>
          <a:xfrm>
            <a:off x="4675632" y="219456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FA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КЕЙС 02</a:t>
            </a:r>
            <a:endParaRPr lang="en-US" sz="950" dirty="0"/>
          </a:p>
        </p:txBody>
      </p:sp>
      <p:sp>
        <p:nvSpPr>
          <p:cNvPr id="18" name="Shape 15"/>
          <p:cNvSpPr/>
          <p:nvPr/>
        </p:nvSpPr>
        <p:spPr>
          <a:xfrm>
            <a:off x="7056120" y="2148840"/>
            <a:ext cx="502920" cy="50292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879" y="2279599"/>
            <a:ext cx="241402" cy="241402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4675632" y="2743200"/>
            <a:ext cx="29016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Оборудование для мясопереработки</a:t>
            </a:r>
            <a:endParaRPr lang="en-US" sz="1350" dirty="0"/>
          </a:p>
        </p:txBody>
      </p:sp>
      <p:sp>
        <p:nvSpPr>
          <p:cNvPr id="21" name="Text 17"/>
          <p:cNvSpPr/>
          <p:nvPr/>
        </p:nvSpPr>
        <p:spPr>
          <a:xfrm>
            <a:off x="4675632" y="3474720"/>
            <a:ext cx="2901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Фаршемес, упаковочная машина, клипсатор. Нашли российское юрлицо и адаптировали сделку под лизинговую программу.</a:t>
            </a:r>
            <a:endParaRPr lang="en-US" sz="1050" dirty="0"/>
          </a:p>
        </p:txBody>
      </p:sp>
      <p:sp>
        <p:nvSpPr>
          <p:cNvPr id="22" name="Shape 18"/>
          <p:cNvSpPr/>
          <p:nvPr/>
        </p:nvSpPr>
        <p:spPr>
          <a:xfrm>
            <a:off x="4675632" y="4709160"/>
            <a:ext cx="2901696" cy="0"/>
          </a:xfrm>
          <a:prstGeom prst="line">
            <a:avLst/>
          </a:prstGeom>
          <a:noFill/>
          <a:ln w="12700">
            <a:solidFill>
              <a:srgbClr val="2C3752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4675632" y="4818888"/>
            <a:ext cx="29016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Льготный лизинг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4675632" y="5148072"/>
            <a:ext cx="2901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нестандартная схема финансирования</a:t>
            </a:r>
            <a:endParaRPr lang="en-US" sz="950" dirty="0"/>
          </a:p>
        </p:txBody>
      </p:sp>
      <p:sp>
        <p:nvSpPr>
          <p:cNvPr id="25" name="Shape 21"/>
          <p:cNvSpPr/>
          <p:nvPr/>
        </p:nvSpPr>
        <p:spPr>
          <a:xfrm>
            <a:off x="8199120" y="1965960"/>
            <a:ext cx="3413760" cy="3566160"/>
          </a:xfrm>
          <a:prstGeom prst="roundRect">
            <a:avLst>
              <a:gd name="adj" fmla="val 2679"/>
            </a:avLst>
          </a:prstGeom>
          <a:solidFill>
            <a:srgbClr val="242E45"/>
          </a:solidFill>
          <a:ln/>
        </p:spPr>
      </p:sp>
      <p:sp>
        <p:nvSpPr>
          <p:cNvPr id="26" name="Shape 22"/>
          <p:cNvSpPr/>
          <p:nvPr/>
        </p:nvSpPr>
        <p:spPr>
          <a:xfrm>
            <a:off x="8455152" y="2194560"/>
            <a:ext cx="1005840" cy="292608"/>
          </a:xfrm>
          <a:prstGeom prst="roundRect">
            <a:avLst>
              <a:gd name="adj" fmla="val 15625"/>
            </a:avLst>
          </a:prstGeom>
          <a:solidFill>
            <a:srgbClr val="1E332F"/>
          </a:solidFill>
          <a:ln/>
        </p:spPr>
      </p:sp>
      <p:sp>
        <p:nvSpPr>
          <p:cNvPr id="27" name="Text 23"/>
          <p:cNvSpPr/>
          <p:nvPr/>
        </p:nvSpPr>
        <p:spPr>
          <a:xfrm>
            <a:off x="8455152" y="219456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3FA7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КЕЙС 03</a:t>
            </a:r>
            <a:endParaRPr lang="en-US" sz="950" dirty="0"/>
          </a:p>
        </p:txBody>
      </p:sp>
      <p:sp>
        <p:nvSpPr>
          <p:cNvPr id="28" name="Shape 24"/>
          <p:cNvSpPr/>
          <p:nvPr/>
        </p:nvSpPr>
        <p:spPr>
          <a:xfrm>
            <a:off x="10835640" y="2148840"/>
            <a:ext cx="502920" cy="50292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2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6399" y="2279599"/>
            <a:ext cx="241402" cy="241402"/>
          </a:xfrm>
          <a:prstGeom prst="rect">
            <a:avLst/>
          </a:prstGeom>
        </p:spPr>
      </p:pic>
      <p:sp>
        <p:nvSpPr>
          <p:cNvPr id="30" name="Text 25"/>
          <p:cNvSpPr/>
          <p:nvPr/>
        </p:nvSpPr>
        <p:spPr>
          <a:xfrm>
            <a:off x="8455152" y="2743200"/>
            <a:ext cx="290169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Пресс-форма по чертежу</a:t>
            </a:r>
            <a:endParaRPr lang="en-US" sz="1350" dirty="0"/>
          </a:p>
        </p:txBody>
      </p:sp>
      <p:sp>
        <p:nvSpPr>
          <p:cNvPr id="31" name="Text 26"/>
          <p:cNvSpPr/>
          <p:nvPr/>
        </p:nvSpPr>
        <p:spPr>
          <a:xfrm>
            <a:off x="8455152" y="3474720"/>
            <a:ext cx="2901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для гособоронзаказа. Адаптировали документацию, подобрали материалы, организовали изготовление в Китае.</a:t>
            </a:r>
            <a:endParaRPr lang="en-US" sz="1050" dirty="0"/>
          </a:p>
        </p:txBody>
      </p:sp>
      <p:sp>
        <p:nvSpPr>
          <p:cNvPr id="32" name="Shape 27"/>
          <p:cNvSpPr/>
          <p:nvPr/>
        </p:nvSpPr>
        <p:spPr>
          <a:xfrm>
            <a:off x="8455152" y="4709160"/>
            <a:ext cx="2901696" cy="0"/>
          </a:xfrm>
          <a:prstGeom prst="line">
            <a:avLst/>
          </a:prstGeom>
          <a:noFill/>
          <a:ln w="12700">
            <a:solidFill>
              <a:srgbClr val="2C3752"/>
            </a:solidFill>
            <a:prstDash val="solid"/>
          </a:ln>
        </p:spPr>
      </p:sp>
      <p:sp>
        <p:nvSpPr>
          <p:cNvPr id="33" name="Text 28"/>
          <p:cNvSpPr/>
          <p:nvPr/>
        </p:nvSpPr>
        <p:spPr>
          <a:xfrm>
            <a:off x="8455152" y="4818888"/>
            <a:ext cx="29016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 выиграл тендер</a:t>
            </a:r>
            <a:endParaRPr lang="en-US" sz="1300" dirty="0"/>
          </a:p>
        </p:txBody>
      </p:sp>
      <p:sp>
        <p:nvSpPr>
          <p:cNvPr id="34" name="Text 29"/>
          <p:cNvSpPr/>
          <p:nvPr/>
        </p:nvSpPr>
        <p:spPr>
          <a:xfrm>
            <a:off x="8455152" y="5148072"/>
            <a:ext cx="29016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 качества пройден</a:t>
            </a:r>
            <a:endParaRPr lang="en-US" sz="950" dirty="0"/>
          </a:p>
        </p:txBody>
      </p:sp>
      <p:sp>
        <p:nvSpPr>
          <p:cNvPr id="35" name="Text 30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900" dirty="0"/>
          </a:p>
        </p:txBody>
      </p:sp>
      <p:sp>
        <p:nvSpPr>
          <p:cNvPr id="36" name="Text 3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23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882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АУДИТОРИЯ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7724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2F3F5"/>
                </a:solidFill>
                <a:latin typeface="Century Schoolbook" pitchFamily="34" charset="0"/>
                <a:ea typeface="Century Schoolbook" pitchFamily="34" charset="-122"/>
                <a:cs typeface="Century Schoolbook" pitchFamily="34" charset="-120"/>
              </a:rPr>
              <a:t>Кому нужен ФЕНОМЕН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3716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стоимость ошибки выше стоимости профессионального управления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502920" cy="50292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839" y="2096719"/>
            <a:ext cx="241402" cy="2414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947672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Производственным компаниям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035040" y="1947672"/>
            <a:ext cx="5577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Оборудование, станки, линии, комплектующие, материалы.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40080" y="2606040"/>
            <a:ext cx="10972800" cy="0"/>
          </a:xfrm>
          <a:prstGeom prst="line">
            <a:avLst/>
          </a:prstGeom>
          <a:noFill/>
          <a:ln w="12700">
            <a:solidFill>
              <a:srgbClr val="242E45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40080" y="2715768"/>
            <a:ext cx="502920" cy="502920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39" y="2846527"/>
            <a:ext cx="241402" cy="2414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25880" y="2697480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Поставщикам и дистрибьюторам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6035040" y="2697480"/>
            <a:ext cx="5577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Поиск производителей и рост эффективности закупок.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3355848"/>
            <a:ext cx="10972800" cy="0"/>
          </a:xfrm>
          <a:prstGeom prst="line">
            <a:avLst/>
          </a:prstGeom>
          <a:noFill/>
          <a:ln w="12700">
            <a:solidFill>
              <a:srgbClr val="242E45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40080" y="3465576"/>
            <a:ext cx="502920" cy="50292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39" y="3596335"/>
            <a:ext cx="241402" cy="24140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325880" y="3447288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Компаниям без отдела ВЭД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035040" y="3447288"/>
            <a:ext cx="5577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Импорт без создания штатной команды.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40080" y="4105656"/>
            <a:ext cx="10972800" cy="0"/>
          </a:xfrm>
          <a:prstGeom prst="line">
            <a:avLst/>
          </a:prstGeom>
          <a:noFill/>
          <a:ln w="12700">
            <a:solidFill>
              <a:srgbClr val="242E45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40080" y="4215384"/>
            <a:ext cx="502920" cy="502920"/>
          </a:xfrm>
          <a:prstGeom prst="ellipse">
            <a:avLst/>
          </a:prstGeom>
          <a:solidFill>
            <a:srgbClr val="3FA796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39" y="4346143"/>
            <a:ext cx="241402" cy="24140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325880" y="4197096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Компаниям со сложными проектами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6035040" y="4197096"/>
            <a:ext cx="5577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Нестандартное производство, чертежи, несколько участников.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855464"/>
            <a:ext cx="10972800" cy="0"/>
          </a:xfrm>
          <a:prstGeom prst="line">
            <a:avLst/>
          </a:prstGeom>
          <a:noFill/>
          <a:ln w="12700">
            <a:solidFill>
              <a:srgbClr val="242E45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640080" y="4965192"/>
            <a:ext cx="502920" cy="502920"/>
          </a:xfrm>
          <a:prstGeom prst="ellipse">
            <a:avLst/>
          </a:prstGeom>
          <a:solidFill>
            <a:srgbClr val="E8823D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839" y="5095951"/>
            <a:ext cx="241402" cy="24140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325880" y="4946904"/>
            <a:ext cx="4572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Бизнесу, который масштабирует импорт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6035040" y="4946904"/>
            <a:ext cx="5577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текущая схема перестаёт справляться с объёмом.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40080" y="5852160"/>
            <a:ext cx="10972800" cy="685800"/>
          </a:xfrm>
          <a:prstGeom prst="roundRect">
            <a:avLst>
              <a:gd name="adj" fmla="val 10667"/>
            </a:avLst>
          </a:prstGeom>
          <a:solidFill>
            <a:srgbClr val="3A2E22"/>
          </a:solidFill>
          <a:ln w="12700">
            <a:solidFill>
              <a:srgbClr val="E8823D"/>
            </a:solidFill>
            <a:prstDash val="solid"/>
          </a:ln>
        </p:spPr>
      </p:sp>
      <p:sp>
        <p:nvSpPr>
          <p:cNvPr id="30" name="Text 23"/>
          <p:cNvSpPr/>
          <p:nvPr/>
        </p:nvSpPr>
        <p:spPr>
          <a:xfrm>
            <a:off x="914400" y="5852160"/>
            <a:ext cx="10424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F2F3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Наш клиент — бизнес, для которого импорт является важной частью сделки и требует профессионального управления.</a:t>
            </a:r>
            <a:endParaRPr lang="en-US" sz="1200" dirty="0"/>
          </a:p>
        </p:txBody>
      </p:sp>
      <p:sp>
        <p:nvSpPr>
          <p:cNvPr id="31" name="Text 24"/>
          <p:cNvSpPr/>
          <p:nvPr/>
        </p:nvSpPr>
        <p:spPr>
          <a:xfrm>
            <a:off x="457200" y="64465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ФЕНОМЕН</a:t>
            </a:r>
            <a:endParaRPr lang="en-US" sz="900" dirty="0"/>
          </a:p>
        </p:txBody>
      </p:sp>
      <p:sp>
        <p:nvSpPr>
          <p:cNvPr id="32" name="Text 2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9B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2026-08-14T05:17:00Z</dcterms:created>
  <dcterms:modified xsi:type="dcterms:W3CDTF">2026-08-14T05:17:00Z</dcterms:modified>
</cp:coreProperties>
</file>